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4" r:id="rId3"/>
    <p:sldId id="263" r:id="rId4"/>
    <p:sldId id="259" r:id="rId5"/>
    <p:sldId id="256" r:id="rId6"/>
    <p:sldId id="260" r:id="rId7"/>
    <p:sldId id="257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43896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28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90427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5025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0822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84589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61726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16861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89483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28767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31041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9D34-173C-BF49-839C-9042AC016131}" type="datetimeFigureOut">
              <a:t>23/10/2020</a:t>
            </a:fld>
            <a:endParaRPr lang="en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58CE-8829-314E-9786-FF42E4016BAD}" type="slidenum"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4482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FCDBD-DE3C-C54E-99AF-5D03C257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966"/>
            <a:ext cx="9144000" cy="4694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C7E92D-A7C1-F34D-B174-DC0D50F4F2D4}"/>
              </a:ext>
            </a:extLst>
          </p:cNvPr>
          <p:cNvSpPr txBox="1"/>
          <p:nvPr/>
        </p:nvSpPr>
        <p:spPr>
          <a:xfrm>
            <a:off x="3413051" y="297712"/>
            <a:ext cx="28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R"/>
              <a:t>3/11/16</a:t>
            </a:r>
          </a:p>
        </p:txBody>
      </p:sp>
    </p:spTree>
    <p:extLst>
      <p:ext uri="{BB962C8B-B14F-4D97-AF65-F5344CB8AC3E}">
        <p14:creationId xmlns:p14="http://schemas.microsoft.com/office/powerpoint/2010/main" val="416824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C7E92D-A7C1-F34D-B174-DC0D50F4F2D4}"/>
              </a:ext>
            </a:extLst>
          </p:cNvPr>
          <p:cNvSpPr txBox="1"/>
          <p:nvPr/>
        </p:nvSpPr>
        <p:spPr>
          <a:xfrm>
            <a:off x="2052085" y="1073889"/>
            <a:ext cx="524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R" sz="4000"/>
              <a:t>Sin ciencia y tecnología no hay futuro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B0EB-3817-794B-8FC4-C9B0E8BBD1DE}"/>
              </a:ext>
            </a:extLst>
          </p:cNvPr>
          <p:cNvSpPr txBox="1"/>
          <p:nvPr/>
        </p:nvSpPr>
        <p:spPr>
          <a:xfrm>
            <a:off x="2052085" y="3657601"/>
            <a:ext cx="5241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R" sz="4000"/>
              <a:t>Sin ciencia y tecnología no hay presente en la salida de la pandemia</a:t>
            </a:r>
          </a:p>
        </p:txBody>
      </p:sp>
    </p:spTree>
    <p:extLst>
      <p:ext uri="{BB962C8B-B14F-4D97-AF65-F5344CB8AC3E}">
        <p14:creationId xmlns:p14="http://schemas.microsoft.com/office/powerpoint/2010/main" val="20264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6F024-D7D0-5E43-B877-1C5F1B1ED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673187"/>
            <a:ext cx="4742822" cy="52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1B080-5D06-A14B-BFF0-5BADE8B4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821"/>
            <a:ext cx="9144000" cy="49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1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EDC90-3266-0441-98BF-22A3E471B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00"/>
          <a:stretch/>
        </p:blipFill>
        <p:spPr>
          <a:xfrm>
            <a:off x="1397000" y="1454150"/>
            <a:ext cx="6350000" cy="325852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CBF31-DEF8-FA43-907C-C57F29B1CC80}"/>
              </a:ext>
            </a:extLst>
          </p:cNvPr>
          <p:cNvCxnSpPr/>
          <p:nvPr/>
        </p:nvCxnSpPr>
        <p:spPr>
          <a:xfrm>
            <a:off x="2361363" y="1125415"/>
            <a:ext cx="27934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CBB70B-6EE0-9F4E-8352-9FA702B3C63A}"/>
              </a:ext>
            </a:extLst>
          </p:cNvPr>
          <p:cNvCxnSpPr/>
          <p:nvPr/>
        </p:nvCxnSpPr>
        <p:spPr>
          <a:xfrm>
            <a:off x="4644013" y="1267767"/>
            <a:ext cx="27934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48EAED-6575-B344-8B92-B8B4CAAF6909}"/>
              </a:ext>
            </a:extLst>
          </p:cNvPr>
          <p:cNvSpPr txBox="1"/>
          <p:nvPr/>
        </p:nvSpPr>
        <p:spPr>
          <a:xfrm>
            <a:off x="2602523" y="673240"/>
            <a:ext cx="23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AR">
                <a:solidFill>
                  <a:schemeClr val="accent1">
                    <a:lumMod val="75000"/>
                  </a:schemeClr>
                </a:solidFill>
              </a:rPr>
              <a:t>ausada por el virus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4DA33-6CAE-E647-8C5D-516521AF1781}"/>
              </a:ext>
            </a:extLst>
          </p:cNvPr>
          <p:cNvSpPr txBox="1"/>
          <p:nvPr/>
        </p:nvSpPr>
        <p:spPr>
          <a:xfrm>
            <a:off x="5154804" y="673240"/>
            <a:ext cx="23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gatillada </a:t>
            </a:r>
            <a:r>
              <a:rPr lang="en-AR">
                <a:solidFill>
                  <a:schemeClr val="accent2">
                    <a:lumMod val="75000"/>
                  </a:schemeClr>
                </a:solidFill>
              </a:rPr>
              <a:t>por el virus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1F77D6-CED4-B94A-B311-7457FBE6535F}"/>
              </a:ext>
            </a:extLst>
          </p:cNvPr>
          <p:cNvCxnSpPr>
            <a:cxnSpLocks/>
          </p:cNvCxnSpPr>
          <p:nvPr/>
        </p:nvCxnSpPr>
        <p:spPr>
          <a:xfrm>
            <a:off x="2483618" y="5035899"/>
            <a:ext cx="16161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E79AEC-6BF4-724F-8A96-5F4E52708AEA}"/>
              </a:ext>
            </a:extLst>
          </p:cNvPr>
          <p:cNvCxnSpPr>
            <a:cxnSpLocks/>
          </p:cNvCxnSpPr>
          <p:nvPr/>
        </p:nvCxnSpPr>
        <p:spPr>
          <a:xfrm>
            <a:off x="4099727" y="5238541"/>
            <a:ext cx="33377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EAFA54-AABA-F14C-9A0E-1BF41E787446}"/>
              </a:ext>
            </a:extLst>
          </p:cNvPr>
          <p:cNvSpPr txBox="1"/>
          <p:nvPr/>
        </p:nvSpPr>
        <p:spPr>
          <a:xfrm>
            <a:off x="2021393" y="5156071"/>
            <a:ext cx="237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reducir inmunosupresión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(no dexametasona)</a:t>
            </a:r>
            <a:endParaRPr lang="en-AR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54CF4-D5D1-8F48-985D-36640A1C8D63}"/>
              </a:ext>
            </a:extLst>
          </p:cNvPr>
          <p:cNvSpPr txBox="1"/>
          <p:nvPr/>
        </p:nvSpPr>
        <p:spPr>
          <a:xfrm>
            <a:off x="4644013" y="5156071"/>
            <a:ext cx="237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provocar inmunosupresión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(sí dexametasona)</a:t>
            </a:r>
            <a:endParaRPr lang="en-AR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78D6C-C3A3-CE41-B58B-6B9F83A390D6}"/>
              </a:ext>
            </a:extLst>
          </p:cNvPr>
          <p:cNvSpPr txBox="1"/>
          <p:nvPr/>
        </p:nvSpPr>
        <p:spPr>
          <a:xfrm>
            <a:off x="2605333" y="101809"/>
            <a:ext cx="23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LEVE</a:t>
            </a:r>
            <a:endParaRPr lang="en-A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ED334-ADD1-5246-B30A-DA9C4696566D}"/>
              </a:ext>
            </a:extLst>
          </p:cNvPr>
          <p:cNvSpPr txBox="1"/>
          <p:nvPr/>
        </p:nvSpPr>
        <p:spPr>
          <a:xfrm>
            <a:off x="4975609" y="101809"/>
            <a:ext cx="23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GRAVE</a:t>
            </a:r>
            <a:endParaRPr lang="en-AR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4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EDC90-3266-0441-98BF-22A3E471B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76"/>
          <a:stretch/>
        </p:blipFill>
        <p:spPr>
          <a:xfrm>
            <a:off x="1397000" y="1454150"/>
            <a:ext cx="6350000" cy="21733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CBF31-DEF8-FA43-907C-C57F29B1CC80}"/>
              </a:ext>
            </a:extLst>
          </p:cNvPr>
          <p:cNvCxnSpPr/>
          <p:nvPr/>
        </p:nvCxnSpPr>
        <p:spPr>
          <a:xfrm>
            <a:off x="2361363" y="1125415"/>
            <a:ext cx="27934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CBB70B-6EE0-9F4E-8352-9FA702B3C63A}"/>
              </a:ext>
            </a:extLst>
          </p:cNvPr>
          <p:cNvCxnSpPr/>
          <p:nvPr/>
        </p:nvCxnSpPr>
        <p:spPr>
          <a:xfrm>
            <a:off x="4644013" y="1267767"/>
            <a:ext cx="27934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48EAED-6575-B344-8B92-B8B4CAAF6909}"/>
              </a:ext>
            </a:extLst>
          </p:cNvPr>
          <p:cNvSpPr txBox="1"/>
          <p:nvPr/>
        </p:nvSpPr>
        <p:spPr>
          <a:xfrm>
            <a:off x="2602523" y="673240"/>
            <a:ext cx="23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AR">
                <a:solidFill>
                  <a:schemeClr val="accent1">
                    <a:lumMod val="75000"/>
                  </a:schemeClr>
                </a:solidFill>
              </a:rPr>
              <a:t>ausada por el virus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4DA33-6CAE-E647-8C5D-516521AF1781}"/>
              </a:ext>
            </a:extLst>
          </p:cNvPr>
          <p:cNvSpPr txBox="1"/>
          <p:nvPr/>
        </p:nvSpPr>
        <p:spPr>
          <a:xfrm>
            <a:off x="5154804" y="673240"/>
            <a:ext cx="23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gatillada </a:t>
            </a:r>
            <a:r>
              <a:rPr lang="en-AR">
                <a:solidFill>
                  <a:schemeClr val="accent2">
                    <a:lumMod val="75000"/>
                  </a:schemeClr>
                </a:solidFill>
              </a:rPr>
              <a:t>por el virus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46FC82-82A2-9A48-A3F4-E89E3668F6DA}"/>
              </a:ext>
            </a:extLst>
          </p:cNvPr>
          <p:cNvCxnSpPr>
            <a:cxnSpLocks/>
          </p:cNvCxnSpPr>
          <p:nvPr/>
        </p:nvCxnSpPr>
        <p:spPr>
          <a:xfrm flipV="1">
            <a:off x="411982" y="3627454"/>
            <a:ext cx="1949381" cy="1125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E912AD-ECE7-1A4E-B996-05FE05ADD5CC}"/>
              </a:ext>
            </a:extLst>
          </p:cNvPr>
          <p:cNvCxnSpPr/>
          <p:nvPr/>
        </p:nvCxnSpPr>
        <p:spPr>
          <a:xfrm>
            <a:off x="2493666" y="1127089"/>
            <a:ext cx="27934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18F2CB-BCEA-B044-995F-641F379A9CB7}"/>
              </a:ext>
            </a:extLst>
          </p:cNvPr>
          <p:cNvCxnSpPr>
            <a:cxnSpLocks/>
          </p:cNvCxnSpPr>
          <p:nvPr/>
        </p:nvCxnSpPr>
        <p:spPr>
          <a:xfrm flipH="1" flipV="1">
            <a:off x="4262176" y="3547904"/>
            <a:ext cx="1173982" cy="1284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B12506D-F1CB-4E40-B6AB-F75235313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59" y="4635988"/>
            <a:ext cx="1044337" cy="946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8013A5-8C89-E743-ADA6-3F9523F4A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282" y="3917739"/>
            <a:ext cx="1161891" cy="914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12758D-C073-DC42-A477-5757C5492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744" y="4616030"/>
            <a:ext cx="938080" cy="8003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C8400F-422C-E64D-A45D-19C22BA8E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540" y="4465136"/>
            <a:ext cx="966735" cy="938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539F38-B980-1345-96D3-53A6250E6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0280" y="5016220"/>
            <a:ext cx="1041894" cy="9784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CF4306-3F48-C34A-83A6-CF3AC9E66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564" y="5628121"/>
            <a:ext cx="845038" cy="9143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294277-7B6C-DB4F-86D1-FE42E067CA9D}"/>
              </a:ext>
            </a:extLst>
          </p:cNvPr>
          <p:cNvSpPr txBox="1"/>
          <p:nvPr/>
        </p:nvSpPr>
        <p:spPr>
          <a:xfrm>
            <a:off x="2605333" y="101809"/>
            <a:ext cx="23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LEVE</a:t>
            </a:r>
            <a:endParaRPr lang="en-A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6EAD6-8C00-8D47-A015-FE91E3DD1ED0}"/>
              </a:ext>
            </a:extLst>
          </p:cNvPr>
          <p:cNvSpPr txBox="1"/>
          <p:nvPr/>
        </p:nvSpPr>
        <p:spPr>
          <a:xfrm>
            <a:off x="4975609" y="101809"/>
            <a:ext cx="237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GRAVE</a:t>
            </a:r>
            <a:endParaRPr lang="en-AR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C563A-87FE-574E-B4E9-CAEDEE178125}"/>
              </a:ext>
            </a:extLst>
          </p:cNvPr>
          <p:cNvSpPr txBox="1"/>
          <p:nvPr/>
        </p:nvSpPr>
        <p:spPr>
          <a:xfrm>
            <a:off x="532562" y="289959"/>
            <a:ext cx="83401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R" sz="1600"/>
              <a:t>1. El virus se llama SARS-CoV-2 y la enfermedad COVID-19</a:t>
            </a:r>
          </a:p>
          <a:p>
            <a:r>
              <a:rPr lang="en-AR" sz="1600"/>
              <a:t>2. SARS-CoV-2 es más contagioso pero menos letal que SARS-CoV-1</a:t>
            </a:r>
          </a:p>
          <a:p>
            <a:r>
              <a:rPr lang="en-AR" sz="1600"/>
              <a:t>3. Diferencia entre letalidad y mortalidad</a:t>
            </a:r>
          </a:p>
          <a:p>
            <a:r>
              <a:rPr lang="en-AR" sz="1600"/>
              <a:t>4. SARS-CoV-2 se difunde en aerosoles</a:t>
            </a:r>
          </a:p>
          <a:p>
            <a:r>
              <a:rPr lang="en-AR" sz="1600"/>
              <a:t>5. No traspasa la piel pero permanece activo por tiempos largos en superficies</a:t>
            </a:r>
          </a:p>
          <a:p>
            <a:r>
              <a:rPr lang="en-AR" sz="1600"/>
              <a:t>6. Mayor riesgo genético heredado de Neandertales</a:t>
            </a:r>
          </a:p>
          <a:p>
            <a:endParaRPr lang="en-AR" sz="1600"/>
          </a:p>
          <a:p>
            <a:r>
              <a:rPr lang="en-AR" sz="1600"/>
              <a:t>7. Jabon o </a:t>
            </a:r>
            <a:r>
              <a:rPr lang="en-AR" sz="1600" u="sng"/>
              <a:t>detergente</a:t>
            </a:r>
            <a:r>
              <a:rPr lang="en-AR" sz="1600"/>
              <a:t> en agua lo inactivan</a:t>
            </a:r>
          </a:p>
          <a:p>
            <a:r>
              <a:rPr lang="en-AR" sz="1600"/>
              <a:t>8. Lavandina lo inactiva</a:t>
            </a:r>
          </a:p>
          <a:p>
            <a:r>
              <a:rPr lang="en-AR" sz="1600"/>
              <a:t>9. Vinagre (ácido) NO lo inactiva</a:t>
            </a:r>
          </a:p>
          <a:p>
            <a:r>
              <a:rPr lang="en-AR" sz="1600"/>
              <a:t>10. Barbijo cubriendo boca pero no nariz = inútil</a:t>
            </a:r>
          </a:p>
          <a:p>
            <a:r>
              <a:rPr lang="en-AR" sz="1600"/>
              <a:t>11. Barbijo previene contagiarse o contagiar = ambos</a:t>
            </a:r>
          </a:p>
          <a:p>
            <a:endParaRPr lang="en-AR" sz="1600"/>
          </a:p>
          <a:p>
            <a:r>
              <a:rPr lang="en-AR" sz="1600"/>
              <a:t>En Argentina</a:t>
            </a:r>
          </a:p>
          <a:p>
            <a:r>
              <a:rPr lang="en-AR" sz="1600"/>
              <a:t>13. Número de contagiados total = ??????</a:t>
            </a:r>
          </a:p>
          <a:p>
            <a:r>
              <a:rPr lang="en-AR" sz="1600"/>
              <a:t>14. Número de contagiados por test positivo =  ~ 1 millón</a:t>
            </a:r>
          </a:p>
          <a:p>
            <a:r>
              <a:rPr lang="en-AR" sz="1600"/>
              <a:t>15. Número de muertos totales = ~ 27.000</a:t>
            </a:r>
          </a:p>
          <a:p>
            <a:r>
              <a:rPr lang="en-AR" sz="1600"/>
              <a:t>16. Número de muertos por millón acumulados = ~ 600 (puesto 13º mundial)</a:t>
            </a:r>
          </a:p>
          <a:p>
            <a:r>
              <a:rPr lang="en-AR" sz="1600"/>
              <a:t>17. Número de muertos por millón por día = ~ 9,3 (puesto 1º mundial)</a:t>
            </a:r>
          </a:p>
          <a:p>
            <a:endParaRPr lang="en-AR" sz="1600"/>
          </a:p>
          <a:p>
            <a:r>
              <a:rPr lang="en-AR" sz="1600"/>
              <a:t>18. Contagio por asintomáticos  = sí</a:t>
            </a:r>
          </a:p>
          <a:p>
            <a:r>
              <a:rPr lang="en-AR" sz="1600"/>
              <a:t>19. Carga viral relacionada con sintomatología o gravedad = no</a:t>
            </a:r>
          </a:p>
          <a:p>
            <a:r>
              <a:rPr lang="en-AR" sz="1600"/>
              <a:t>20. Todos son igualmente susceptibles = ????</a:t>
            </a:r>
          </a:p>
          <a:p>
            <a:r>
              <a:rPr lang="en-AR" sz="1600"/>
              <a:t>21. No saturación del número de camas y personal de UTI =  condición necesaria pero no suficiente.</a:t>
            </a:r>
          </a:p>
        </p:txBody>
      </p:sp>
    </p:spTree>
    <p:extLst>
      <p:ext uri="{BB962C8B-B14F-4D97-AF65-F5344CB8AC3E}">
        <p14:creationId xmlns:p14="http://schemas.microsoft.com/office/powerpoint/2010/main" val="132503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7EA0E5-D013-F845-ADC4-A22EB59BB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22" y="3826592"/>
            <a:ext cx="5016207" cy="2908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089EF-BD3F-0A4F-BC87-152C1357C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66" y="533700"/>
            <a:ext cx="5016208" cy="289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3EA7F9-41B3-E041-B8BA-9ED2891FAE74}"/>
              </a:ext>
            </a:extLst>
          </p:cNvPr>
          <p:cNvSpPr txBox="1"/>
          <p:nvPr/>
        </p:nvSpPr>
        <p:spPr>
          <a:xfrm>
            <a:off x="2700670" y="180753"/>
            <a:ext cx="330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R"/>
              <a:t>Muertos por millón por día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14257-DC7B-684C-80DB-1CBCF809C23A}"/>
              </a:ext>
            </a:extLst>
          </p:cNvPr>
          <p:cNvSpPr txBox="1"/>
          <p:nvPr/>
        </p:nvSpPr>
        <p:spPr>
          <a:xfrm>
            <a:off x="2700670" y="3457260"/>
            <a:ext cx="330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R"/>
              <a:t>Muertos por millón acumulados</a:t>
            </a:r>
          </a:p>
        </p:txBody>
      </p:sp>
    </p:spTree>
    <p:extLst>
      <p:ext uri="{BB962C8B-B14F-4D97-AF65-F5344CB8AC3E}">
        <p14:creationId xmlns:p14="http://schemas.microsoft.com/office/powerpoint/2010/main" val="414438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angle 45">
            <a:extLst>
              <a:ext uri="{FF2B5EF4-FFF2-40B4-BE49-F238E27FC236}">
                <a16:creationId xmlns:a16="http://schemas.microsoft.com/office/drawing/2014/main" id="{CF11AE23-F72E-C14F-8AAB-8042D7D0B30E}"/>
              </a:ext>
            </a:extLst>
          </p:cNvPr>
          <p:cNvSpPr/>
          <p:nvPr/>
        </p:nvSpPr>
        <p:spPr>
          <a:xfrm rot="10800000">
            <a:off x="7899030" y="930161"/>
            <a:ext cx="874973" cy="250433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938F2-124F-4242-8783-B1401DCF5BBB}"/>
              </a:ext>
            </a:extLst>
          </p:cNvPr>
          <p:cNvSpPr txBox="1"/>
          <p:nvPr/>
        </p:nvSpPr>
        <p:spPr>
          <a:xfrm>
            <a:off x="103914" y="1983021"/>
            <a:ext cx="13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Hisopados de pacientes</a:t>
            </a:r>
            <a:endParaRPr lang="en-AR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DBE48-E832-3045-BE51-3DC21F72780C}"/>
              </a:ext>
            </a:extLst>
          </p:cNvPr>
          <p:cNvSpPr txBox="1"/>
          <p:nvPr/>
        </p:nvSpPr>
        <p:spPr>
          <a:xfrm>
            <a:off x="1522327" y="3902690"/>
            <a:ext cx="203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</a:t>
            </a:r>
            <a:r>
              <a:rPr lang="en-AR" sz="1400"/>
              <a:t>ests que detectan la presencia del anticuerpos contra el virus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613FE-3986-2A4A-80EA-46F550DBE729}"/>
              </a:ext>
            </a:extLst>
          </p:cNvPr>
          <p:cNvSpPr txBox="1"/>
          <p:nvPr/>
        </p:nvSpPr>
        <p:spPr>
          <a:xfrm>
            <a:off x="3359581" y="1469207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Detectando su ARN</a:t>
            </a:r>
            <a:endParaRPr lang="en-AR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AB2DE-FF52-F84E-B051-5D58CD0D1396}"/>
              </a:ext>
            </a:extLst>
          </p:cNvPr>
          <p:cNvSpPr txBox="1"/>
          <p:nvPr/>
        </p:nvSpPr>
        <p:spPr>
          <a:xfrm>
            <a:off x="258749" y="4436113"/>
            <a:ext cx="13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Sangre de pacientes</a:t>
            </a:r>
            <a:endParaRPr lang="en-AR" sz="140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7F42474-1A8B-6E44-82DE-0BEAA5234D2E}"/>
              </a:ext>
            </a:extLst>
          </p:cNvPr>
          <p:cNvSpPr/>
          <p:nvPr/>
        </p:nvSpPr>
        <p:spPr>
          <a:xfrm>
            <a:off x="1781989" y="2153843"/>
            <a:ext cx="994787" cy="19091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27FA6-1477-AB4F-92BF-2A5420848A24}"/>
              </a:ext>
            </a:extLst>
          </p:cNvPr>
          <p:cNvSpPr txBox="1"/>
          <p:nvPr/>
        </p:nvSpPr>
        <p:spPr>
          <a:xfrm>
            <a:off x="3450014" y="2506241"/>
            <a:ext cx="203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Detectando una de sus proteínas</a:t>
            </a:r>
            <a:endParaRPr lang="en-AR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AD755-FC20-1C41-A21B-33B53484EE1F}"/>
              </a:ext>
            </a:extLst>
          </p:cNvPr>
          <p:cNvSpPr txBox="1"/>
          <p:nvPr/>
        </p:nvSpPr>
        <p:spPr>
          <a:xfrm>
            <a:off x="1169038" y="1604853"/>
            <a:ext cx="203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</a:t>
            </a:r>
            <a:r>
              <a:rPr lang="en-AR" sz="1400"/>
              <a:t>ests que detectan la presencia del virus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22C9B644-BC4F-BB4C-B24D-F201E42211A0}"/>
              </a:ext>
            </a:extLst>
          </p:cNvPr>
          <p:cNvSpPr/>
          <p:nvPr/>
        </p:nvSpPr>
        <p:spPr>
          <a:xfrm>
            <a:off x="3233974" y="1443084"/>
            <a:ext cx="346669" cy="160908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06B0E9-FA0E-BA4D-8A75-556ECDC48F6F}"/>
              </a:ext>
            </a:extLst>
          </p:cNvPr>
          <p:cNvSpPr txBox="1"/>
          <p:nvPr/>
        </p:nvSpPr>
        <p:spPr>
          <a:xfrm>
            <a:off x="4876879" y="1951126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Rápidos</a:t>
            </a:r>
            <a:endParaRPr lang="en-AR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B34B4-AA11-4346-880F-DBFBD374F86C}"/>
              </a:ext>
            </a:extLst>
          </p:cNvPr>
          <p:cNvSpPr txBox="1"/>
          <p:nvPr/>
        </p:nvSpPr>
        <p:spPr>
          <a:xfrm>
            <a:off x="4845509" y="2684271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Rápido</a:t>
            </a:r>
            <a:endParaRPr lang="en-AR" sz="140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0032CB10-9CFA-BC40-9078-91D99B8AE8BC}"/>
              </a:ext>
            </a:extLst>
          </p:cNvPr>
          <p:cNvSpPr/>
          <p:nvPr/>
        </p:nvSpPr>
        <p:spPr>
          <a:xfrm>
            <a:off x="5213502" y="1130974"/>
            <a:ext cx="276327" cy="98757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CFD80-693B-B14D-B905-49A2B0415D96}"/>
              </a:ext>
            </a:extLst>
          </p:cNvPr>
          <p:cNvSpPr txBox="1"/>
          <p:nvPr/>
        </p:nvSpPr>
        <p:spPr>
          <a:xfrm>
            <a:off x="5896786" y="859316"/>
            <a:ext cx="203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RT-qPCR</a:t>
            </a:r>
          </a:p>
          <a:p>
            <a:pPr algn="ctr"/>
            <a:r>
              <a:rPr lang="en-US" sz="1400"/>
              <a:t>(gold standard)</a:t>
            </a:r>
            <a:endParaRPr lang="en-AR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4F0F0-5E1A-7B43-8662-DD74DAA66034}"/>
              </a:ext>
            </a:extLst>
          </p:cNvPr>
          <p:cNvSpPr txBox="1"/>
          <p:nvPr/>
        </p:nvSpPr>
        <p:spPr>
          <a:xfrm>
            <a:off x="5896786" y="1810426"/>
            <a:ext cx="203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NeoKit</a:t>
            </a:r>
          </a:p>
          <a:p>
            <a:pPr algn="ctr"/>
            <a:r>
              <a:rPr lang="en-US" sz="1400"/>
              <a:t>ELA-Chem Test</a:t>
            </a:r>
            <a:endParaRPr lang="en-AR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2F9A0-79A4-7745-8FD7-7385A36159AC}"/>
              </a:ext>
            </a:extLst>
          </p:cNvPr>
          <p:cNvSpPr txBox="1"/>
          <p:nvPr/>
        </p:nvSpPr>
        <p:spPr>
          <a:xfrm>
            <a:off x="5836496" y="2684976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Abbott</a:t>
            </a:r>
            <a:endParaRPr lang="en-AR" sz="140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20E2FB4-D1FF-B341-AD54-6C43092CE1F2}"/>
              </a:ext>
            </a:extLst>
          </p:cNvPr>
          <p:cNvSpPr/>
          <p:nvPr/>
        </p:nvSpPr>
        <p:spPr>
          <a:xfrm>
            <a:off x="1936823" y="4697724"/>
            <a:ext cx="1489669" cy="18805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2A36197-12A1-6648-B20C-3EAA4D267B05}"/>
              </a:ext>
            </a:extLst>
          </p:cNvPr>
          <p:cNvSpPr/>
          <p:nvPr/>
        </p:nvSpPr>
        <p:spPr>
          <a:xfrm>
            <a:off x="3604848" y="3987207"/>
            <a:ext cx="346669" cy="160908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F8DAD7-81DA-A34C-A08F-608FF3BE14D7}"/>
              </a:ext>
            </a:extLst>
          </p:cNvPr>
          <p:cNvSpPr txBox="1"/>
          <p:nvPr/>
        </p:nvSpPr>
        <p:spPr>
          <a:xfrm>
            <a:off x="3270740" y="3888684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Lentos</a:t>
            </a:r>
            <a:endParaRPr lang="en-AR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FF26D-9981-B846-A31E-F0DC570260DA}"/>
              </a:ext>
            </a:extLst>
          </p:cNvPr>
          <p:cNvSpPr txBox="1"/>
          <p:nvPr/>
        </p:nvSpPr>
        <p:spPr>
          <a:xfrm>
            <a:off x="3323494" y="5365843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Rápidos</a:t>
            </a:r>
            <a:endParaRPr lang="en-AR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6DD3A-C5A9-A649-93E6-342AA2849DDB}"/>
              </a:ext>
            </a:extLst>
          </p:cNvPr>
          <p:cNvSpPr txBox="1"/>
          <p:nvPr/>
        </p:nvSpPr>
        <p:spPr>
          <a:xfrm>
            <a:off x="5280410" y="3888684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Gamarnik</a:t>
            </a:r>
            <a:endParaRPr lang="en-AR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1E99D3-9DE1-1047-A954-3ECB0093F907}"/>
              </a:ext>
            </a:extLst>
          </p:cNvPr>
          <p:cNvSpPr txBox="1"/>
          <p:nvPr/>
        </p:nvSpPr>
        <p:spPr>
          <a:xfrm>
            <a:off x="5280410" y="5365137"/>
            <a:ext cx="203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Distintos comercialmente disponibles</a:t>
            </a:r>
            <a:endParaRPr lang="en-AR" sz="1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FB2D97-E4E9-6C48-8FF7-44730462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598" y="724304"/>
            <a:ext cx="685800" cy="7048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29A0560-B909-3642-AEE5-DAAC02523AF4}"/>
              </a:ext>
            </a:extLst>
          </p:cNvPr>
          <p:cNvGrpSpPr/>
          <p:nvPr/>
        </p:nvGrpSpPr>
        <p:grpSpPr>
          <a:xfrm>
            <a:off x="4049946" y="707220"/>
            <a:ext cx="766643" cy="761987"/>
            <a:chOff x="4116854" y="80726"/>
            <a:chExt cx="766643" cy="761987"/>
          </a:xfrm>
        </p:grpSpPr>
        <p:sp>
          <p:nvSpPr>
            <p:cNvPr id="28" name="Donut 27">
              <a:extLst>
                <a:ext uri="{FF2B5EF4-FFF2-40B4-BE49-F238E27FC236}">
                  <a16:creationId xmlns:a16="http://schemas.microsoft.com/office/drawing/2014/main" id="{9C1C5243-608E-9B48-A7B3-B67DDC4F7431}"/>
                </a:ext>
              </a:extLst>
            </p:cNvPr>
            <p:cNvSpPr/>
            <p:nvPr/>
          </p:nvSpPr>
          <p:spPr>
            <a:xfrm>
              <a:off x="4157506" y="120780"/>
              <a:ext cx="689120" cy="635262"/>
            </a:xfrm>
            <a:prstGeom prst="donut">
              <a:avLst>
                <a:gd name="adj" fmla="val 2422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7A8CFA-CE72-FD45-8D81-A34633FCDCFD}"/>
                </a:ext>
              </a:extLst>
            </p:cNvPr>
            <p:cNvSpPr/>
            <p:nvPr/>
          </p:nvSpPr>
          <p:spPr>
            <a:xfrm>
              <a:off x="4127383" y="599813"/>
              <a:ext cx="756114" cy="2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ECD9D3-AE90-3945-B02B-53D21779863F}"/>
                </a:ext>
              </a:extLst>
            </p:cNvPr>
            <p:cNvSpPr/>
            <p:nvPr/>
          </p:nvSpPr>
          <p:spPr>
            <a:xfrm>
              <a:off x="4116854" y="80726"/>
              <a:ext cx="726452" cy="1520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F13E0E8-836C-9843-85DE-2C9F4E7E3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38" y="2370532"/>
            <a:ext cx="613769" cy="6308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0CA46-ADB5-AF4D-922F-C422F88CCBDA}"/>
              </a:ext>
            </a:extLst>
          </p:cNvPr>
          <p:cNvGrpSpPr/>
          <p:nvPr/>
        </p:nvGrpSpPr>
        <p:grpSpPr>
          <a:xfrm>
            <a:off x="4184366" y="1983021"/>
            <a:ext cx="524172" cy="523220"/>
            <a:chOff x="2038995" y="1697251"/>
            <a:chExt cx="626331" cy="6776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E9E8C5-BA9A-0447-ABB1-DB4DEFFF2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995" y="1744038"/>
              <a:ext cx="613769" cy="630818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E01965B-B5AF-E142-8812-ADEBDCC7D960}"/>
                </a:ext>
              </a:extLst>
            </p:cNvPr>
            <p:cNvSpPr/>
            <p:nvPr/>
          </p:nvSpPr>
          <p:spPr>
            <a:xfrm>
              <a:off x="2137807" y="1841383"/>
              <a:ext cx="416640" cy="4152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626409-AD19-8046-B172-2EC19FBA13F8}"/>
                </a:ext>
              </a:extLst>
            </p:cNvPr>
            <p:cNvSpPr/>
            <p:nvPr/>
          </p:nvSpPr>
          <p:spPr>
            <a:xfrm flipH="1">
              <a:off x="2541886" y="1697251"/>
              <a:ext cx="123440" cy="1909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R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B15EBD4-6677-9F47-83B8-9309ADAA68D8}"/>
              </a:ext>
            </a:extLst>
          </p:cNvPr>
          <p:cNvSpPr txBox="1"/>
          <p:nvPr/>
        </p:nvSpPr>
        <p:spPr>
          <a:xfrm>
            <a:off x="4872811" y="986531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Lentos</a:t>
            </a:r>
            <a:endParaRPr lang="en-AR" sz="14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B70798A-FA18-A34F-A9A6-92BFBC5A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96313">
            <a:off x="2257510" y="5165767"/>
            <a:ext cx="473764" cy="4879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273E96-0A3F-714C-A416-8BBB7D6E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2260754" y="5639539"/>
            <a:ext cx="613769" cy="6308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DE9F95-D8B6-9045-9489-A5DCC8CF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59572">
            <a:off x="1771843" y="5489003"/>
            <a:ext cx="473764" cy="4879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8D5BE7F-FC9E-B54C-9553-FA0127022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45076">
            <a:off x="1826317" y="5926625"/>
            <a:ext cx="473764" cy="48790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985C700-49D8-9D43-8735-F430931F4EAA}"/>
              </a:ext>
            </a:extLst>
          </p:cNvPr>
          <p:cNvSpPr txBox="1"/>
          <p:nvPr/>
        </p:nvSpPr>
        <p:spPr>
          <a:xfrm>
            <a:off x="7664379" y="458177"/>
            <a:ext cx="134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SENSIBILIDAD</a:t>
            </a:r>
            <a:endParaRPr lang="en-AR" sz="1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45F82B-64ED-F249-9557-6925E9627D52}"/>
              </a:ext>
            </a:extLst>
          </p:cNvPr>
          <p:cNvSpPr txBox="1"/>
          <p:nvPr/>
        </p:nvSpPr>
        <p:spPr>
          <a:xfrm>
            <a:off x="7761249" y="859315"/>
            <a:ext cx="117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R" sz="2000"/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B73A32-C161-CB48-8153-5D8534E41FBF}"/>
              </a:ext>
            </a:extLst>
          </p:cNvPr>
          <p:cNvSpPr txBox="1"/>
          <p:nvPr/>
        </p:nvSpPr>
        <p:spPr>
          <a:xfrm>
            <a:off x="7761249" y="1871981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R"/>
              <a:t>90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9DEB27-59EA-1546-B340-28822F52BB38}"/>
              </a:ext>
            </a:extLst>
          </p:cNvPr>
          <p:cNvSpPr txBox="1"/>
          <p:nvPr/>
        </p:nvSpPr>
        <p:spPr>
          <a:xfrm>
            <a:off x="7761249" y="2664338"/>
            <a:ext cx="11708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R" sz="135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127565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58C4FCF-F862-E54E-9760-27EDFE3C1756}" vid="{FD41E360-0121-D94B-945E-3E1EBFD66D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328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Kornblihtt</dc:creator>
  <cp:lastModifiedBy>Alberto Kornblihtt</cp:lastModifiedBy>
  <cp:revision>19</cp:revision>
  <dcterms:created xsi:type="dcterms:W3CDTF">2020-10-21T19:33:11Z</dcterms:created>
  <dcterms:modified xsi:type="dcterms:W3CDTF">2020-10-23T22:40:37Z</dcterms:modified>
</cp:coreProperties>
</file>